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Playfair Display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Oswald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swald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63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54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57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56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.fntdata"/><Relationship Id="rId14" Type="http://schemas.openxmlformats.org/officeDocument/2006/relationships/slide" Target="slides/slide9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依照國家比例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amount </a:t>
            </a:r>
            <a:r>
              <a:rPr lang="zh-TW"/>
              <a:t>會影響 是多少呢 488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國家可能會影響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是用</a:t>
            </a:r>
            <a:r>
              <a:rPr lang="zh-TW"/>
              <a:t>apriori(ㄟ</a:t>
            </a:r>
            <a:r>
              <a:rPr lang="zh-TW"/>
              <a:t>鋪哩喔哩</a:t>
            </a:r>
            <a:r>
              <a:rPr lang="zh-TW"/>
              <a:t>)</a:t>
            </a:r>
            <a:r>
              <a:rPr lang="zh-TW"/>
              <a:t>演算法</a:t>
            </a:r>
            <a:br>
              <a:rPr lang="zh-TW"/>
            </a:br>
            <a:r>
              <a:rPr lang="zh-TW"/>
              <a:t>每個項目集裡有這些資料</a:t>
            </a:r>
            <a:br>
              <a:rPr lang="zh-TW"/>
            </a:br>
            <a:r>
              <a:rPr lang="zh-TW"/>
              <a:t>紅色的是貸款人的資料，因為其實官方讓貸款人填的資料也不多（沒有像性別、年齡這種比較詳細的個人資料）</a:t>
            </a:r>
            <a:br>
              <a:rPr lang="zh-TW"/>
            </a:br>
            <a:r>
              <a:rPr lang="zh-TW"/>
              <a:t>沒有放status，因為這邊我想看的不是成不成功，而是那些會影響貸款人選擇募款案件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我在設定最小支持度時  都設不大 0.005</a:t>
            </a:r>
            <a:br>
              <a:rPr lang="zh-TW"/>
            </a:br>
            <a:r>
              <a:rPr lang="zh-TW"/>
              <a:t>因為不只是想要看大原則  筆數比較多的</a:t>
            </a:r>
            <a:br>
              <a:rPr lang="zh-TW"/>
            </a:br>
            <a:r>
              <a:rPr lang="zh-TW"/>
              <a:t>也想看小族群有沒有特別的規則  設小一點 他才不會被過濾掉</a:t>
            </a:r>
            <a:br>
              <a:rPr lang="zh-TW"/>
            </a:br>
            <a:br>
              <a:rPr lang="zh-TW"/>
            </a:br>
            <a:r>
              <a:rPr lang="zh-TW"/>
              <a:t>注意到 confidence 居然都是1 代表前面這個項目 一定是伴隨後面這個</a:t>
            </a:r>
            <a:br>
              <a:rPr lang="zh-TW"/>
            </a:br>
            <a:br>
              <a:rPr lang="zh-TW"/>
            </a:br>
            <a:br>
              <a:rPr lang="zh-TW"/>
            </a:br>
            <a:r>
              <a:rPr lang="zh-TW"/>
              <a:t>由於支持度較低的規則所反應的項目之間關係，是所有交易資 料裡偶爾才出現的項目組合。從商業觀點來看，這類規則對決 策幫助不大。因此，支持度可以看出一個規則的實用性。  即：所找出的規則是不是偶發的。  信賴度主要是評估當項目集X存在時，出現項目集Y的條件機率 是多少。若規則X Æ Y的信賴度較高，表示項目集Y會出現在項 目集X所在之交易的機率也愈高。因此，信賴度可以看出一個規 則的可靠度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對這人來說(這是一間賣皮帶的公司)</a:t>
            </a:r>
            <a:br>
              <a:rPr lang="zh-TW"/>
            </a:br>
            <a:r>
              <a:rPr lang="zh-TW"/>
              <a:t>他所有10萬筆放貸  都是農業</a:t>
            </a:r>
            <a:br>
              <a:rPr lang="zh-TW"/>
            </a:b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對chris來說，他自我介紹也寫了  他放貸的原因是想幫助女性教育</a:t>
            </a:r>
            <a:br>
              <a:rPr lang="zh-TW"/>
            </a:br>
            <a:r>
              <a:rPr lang="zh-TW"/>
              <a:t>他全部的貸款確實也都是女性居多 而且幾乎全部教育用途</a:t>
            </a:r>
            <a:br>
              <a:rPr lang="zh-TW"/>
            </a:br>
            <a:br>
              <a:rPr lang="zh-TW"/>
            </a:br>
            <a:br>
              <a:rPr lang="zh-TW"/>
            </a:b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我們有訪問填答的人，有些人就說，因為第一個幫助小孩學習和前進，好像比較好，就投</a:t>
            </a:r>
            <a:br>
              <a:rPr lang="zh-TW"/>
            </a:br>
            <a:r>
              <a:rPr lang="zh-TW"/>
              <a:t>所以也可能是我們問卷設計得不好，而且 二分法容易誤導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捐款者因素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從這裡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140.117.69.46:8787/files/DataMining_%E6%9C%9F%E6%9C%AB%E5%B0%88%E9%A1%8C/vis/index.html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0" Type="http://schemas.openxmlformats.org/officeDocument/2006/relationships/image" Target="../media/image19.png"/><Relationship Id="rId9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2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140.117.69.46:8787/files/DataMining_%E6%9C%9F%E6%9C%AB%E5%B0%88%E9%A1%8C/R%E5%9C%96%E8%A1%A8/World_visualization.html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Relationship Id="rId4" Type="http://schemas.openxmlformats.org/officeDocument/2006/relationships/image" Target="../media/image43.jpg"/><Relationship Id="rId5" Type="http://schemas.openxmlformats.org/officeDocument/2006/relationships/image" Target="../media/image4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480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zh-TW" sz="4800">
                <a:latin typeface="Impact"/>
                <a:ea typeface="Impact"/>
                <a:cs typeface="Impact"/>
                <a:sym typeface="Impact"/>
              </a:rPr>
              <a:t>資料探勘與知識發現</a:t>
            </a:r>
            <a:endParaRPr sz="4800"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Arial"/>
                <a:ea typeface="Arial"/>
                <a:cs typeface="Arial"/>
                <a:sym typeface="Arial"/>
              </a:rPr>
              <a:t>Final Project - Kiva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344250" y="3550650"/>
            <a:ext cx="4574700" cy="9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M</a:t>
            </a:r>
            <a:r>
              <a:rPr lang="zh-TW" sz="1600"/>
              <a:t>064020025 劉育銘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600"/>
              <a:t>B034020027 陳韻卉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 sz="1600"/>
              <a:t>B034020043 許曼軒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Topic Model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LDA Visualization</a:t>
            </a:r>
            <a:endParaRPr sz="3000"/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25" y="2002425"/>
            <a:ext cx="8103874" cy="2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675"/>
            <a:ext cx="9144001" cy="46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6600" y="20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我們在</a:t>
            </a:r>
            <a:r>
              <a:rPr lang="zh-TW"/>
              <a:t>文字探勘中 找到方向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72500" y="882663"/>
            <a:ext cx="9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性別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97763"/>
            <a:ext cx="2207475" cy="156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225" y="2952288"/>
            <a:ext cx="2347606" cy="1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1" type="body"/>
          </p:nvPr>
        </p:nvSpPr>
        <p:spPr>
          <a:xfrm>
            <a:off x="3111513" y="4626050"/>
            <a:ext cx="9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用途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 b="4260" l="0" r="27315" t="0"/>
          <a:stretch/>
        </p:blipFill>
        <p:spPr>
          <a:xfrm>
            <a:off x="4632825" y="1370950"/>
            <a:ext cx="2134286" cy="158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idx="1" type="body"/>
          </p:nvPr>
        </p:nvSpPr>
        <p:spPr>
          <a:xfrm>
            <a:off x="5239913" y="954013"/>
            <a:ext cx="9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國家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7500" y="2970850"/>
            <a:ext cx="2108474" cy="15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851" y="2988487"/>
            <a:ext cx="1292425" cy="12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idx="1" type="body"/>
          </p:nvPr>
        </p:nvSpPr>
        <p:spPr>
          <a:xfrm>
            <a:off x="5180513" y="4570800"/>
            <a:ext cx="14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還款時間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7511363" y="4570800"/>
            <a:ext cx="9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借款額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8">
            <a:alphaModFix/>
          </a:blip>
          <a:srcRect b="15561" l="11451" r="16210" t="2403"/>
          <a:stretch/>
        </p:blipFill>
        <p:spPr>
          <a:xfrm>
            <a:off x="0" y="2952360"/>
            <a:ext cx="2265101" cy="15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idx="1" type="body"/>
          </p:nvPr>
        </p:nvSpPr>
        <p:spPr>
          <a:xfrm>
            <a:off x="419074" y="4626050"/>
            <a:ext cx="14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開發中國家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Shape 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9838" y="1278525"/>
            <a:ext cx="1960594" cy="1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7465" y="1297775"/>
            <a:ext cx="1407900" cy="14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Arial"/>
                <a:ea typeface="Arial"/>
                <a:cs typeface="Arial"/>
                <a:sym typeface="Arial"/>
              </a:rPr>
              <a:t>資料探索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分析資料集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Impact"/>
                <a:ea typeface="Impact"/>
                <a:cs typeface="Impact"/>
                <a:sym typeface="Impact"/>
              </a:rPr>
              <a:t>資料來源 : build.kiva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Impact"/>
                <a:ea typeface="Impact"/>
                <a:cs typeface="Impact"/>
                <a:sym typeface="Impact"/>
              </a:rPr>
              <a:t>資料筆數 : 1419607 筆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Impact"/>
                <a:ea typeface="Impact"/>
                <a:cs typeface="Impact"/>
                <a:sym typeface="Impact"/>
              </a:rPr>
              <a:t>資料欄位 : 34 欄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25" y="3176000"/>
            <a:ext cx="3589374" cy="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9184" l="55714" r="1335" t="12044"/>
          <a:stretch/>
        </p:blipFill>
        <p:spPr>
          <a:xfrm>
            <a:off x="4903800" y="326400"/>
            <a:ext cx="4021350" cy="46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World Visualization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Map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75" y="1748950"/>
            <a:ext cx="85534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154825"/>
            <a:ext cx="2404750" cy="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65375" y="16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資料探索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825"/>
            <a:ext cx="9144000" cy="381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42875" y="6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資料探索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2229"/>
          <a:stretch/>
        </p:blipFill>
        <p:spPr>
          <a:xfrm>
            <a:off x="911825" y="635050"/>
            <a:ext cx="7529375" cy="44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75325" y="9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資料探索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025" y="228063"/>
            <a:ext cx="7279749" cy="47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1282225"/>
            <a:ext cx="82486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分析工具</a:t>
            </a:r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740300" y="1330500"/>
            <a:ext cx="6145800" cy="24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以Ｒ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為主要分析工具，python 為輔助工具。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696" y="2247100"/>
            <a:ext cx="2315450" cy="18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800" y="2571746"/>
            <a:ext cx="3962349" cy="13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Arial"/>
                <a:ea typeface="Arial"/>
                <a:cs typeface="Arial"/>
                <a:sym typeface="Arial"/>
              </a:rPr>
              <a:t>Decision Tree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預測變數 - STATUS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Impact"/>
                <a:ea typeface="Impact"/>
                <a:cs typeface="Impact"/>
                <a:sym typeface="Impact"/>
              </a:rPr>
              <a:t>利用募款的成敗，來評估不同因素帶給募資案的影響。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22102" l="24781" r="11919" t="23526"/>
          <a:stretch/>
        </p:blipFill>
        <p:spPr>
          <a:xfrm>
            <a:off x="4697650" y="2064750"/>
            <a:ext cx="3999366" cy="2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18956" l="21428" r="9290" t="23512"/>
          <a:stretch/>
        </p:blipFill>
        <p:spPr>
          <a:xfrm>
            <a:off x="237050" y="2140551"/>
            <a:ext cx="4460602" cy="23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資料抽樣</a:t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抽取10000筆資料，並調整funded和expired的比例為 1:1，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避免資料不平均，帶來預測準確率過高的狀況。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24124" l="56307" r="20310" t="62169"/>
          <a:stretch/>
        </p:blipFill>
        <p:spPr>
          <a:xfrm>
            <a:off x="5112750" y="2867675"/>
            <a:ext cx="3381850" cy="12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25" y="2362775"/>
            <a:ext cx="4250325" cy="25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加入外部資訊</a:t>
            </a:r>
            <a:endParaRPr/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外部資訊 : </a:t>
            </a:r>
            <a:r>
              <a:rPr lang="zh-TW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人均國內生產總值 </a:t>
            </a:r>
            <a:r>
              <a:rPr lang="zh-TW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GDP per capita</a:t>
            </a:r>
            <a:r>
              <a:rPr lang="zh-TW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資訊來源 : The World Bank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39159" l="4052" r="4254" t="9584"/>
          <a:stretch/>
        </p:blipFill>
        <p:spPr>
          <a:xfrm>
            <a:off x="891695" y="2397225"/>
            <a:ext cx="7360627" cy="25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屬性選擇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3572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過濾欄位 : 如LOAN_ID,VIDEO_ID和文字敘述型等欄位。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選擇出的欄位：如性別、貸款目的、國家、捐款人數等欄位。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latin typeface="Arial"/>
                <a:ea typeface="Arial"/>
                <a:cs typeface="Arial"/>
                <a:sym typeface="Arial"/>
              </a:rPr>
              <a:t>                                    </a:t>
            </a: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GDP 、gender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ORIGINAL_LANGUAGE 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LOAN_AMOUNT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ACTIVITY_NAME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SECTOR_NAME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COUNTRY_CODE             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CURRENCY_POLICY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LENDER_TERM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CURRENCY_EXCHANGE_COVERAGE_RATE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DISTRIBUTION_MODEL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NUM_LENDERS_TOTAL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REPAYMENT_INTERVAL</a:t>
            </a:r>
            <a:endParaRPr sz="12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240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100" y="2453575"/>
            <a:ext cx="3817901" cy="190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資料轉換</a:t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5831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若BORROWER_GENDERS中，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同一個欄位有男性和女性，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便將其gender改變為</a:t>
            </a:r>
            <a:r>
              <a:rPr b="1" lang="zh-TW">
                <a:latin typeface="Arial"/>
                <a:ea typeface="Arial"/>
                <a:cs typeface="Arial"/>
                <a:sym typeface="Arial"/>
              </a:rPr>
              <a:t>mix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。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3">
            <a:alphaModFix/>
          </a:blip>
          <a:srcRect b="13768" l="31866" r="35199" t="25950"/>
          <a:stretch/>
        </p:blipFill>
        <p:spPr>
          <a:xfrm>
            <a:off x="4643575" y="236150"/>
            <a:ext cx="4188723" cy="479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決策樹</a:t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9852" l="53118" r="8315" t="26912"/>
          <a:stretch/>
        </p:blipFill>
        <p:spPr>
          <a:xfrm>
            <a:off x="4233200" y="21400"/>
            <a:ext cx="4977178" cy="510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 b="25655" l="1117" r="60477" t="53784"/>
          <a:stretch/>
        </p:blipFill>
        <p:spPr>
          <a:xfrm>
            <a:off x="92400" y="2208800"/>
            <a:ext cx="4140800" cy="138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zh-TW" sz="4800">
                <a:latin typeface="Arial"/>
                <a:ea typeface="Arial"/>
                <a:cs typeface="Arial"/>
                <a:sym typeface="Arial"/>
              </a:rPr>
              <a:t>關聯法則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19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關聯法則</a:t>
            </a:r>
            <a:br>
              <a:rPr lang="zh-TW"/>
            </a:br>
            <a:r>
              <a:rPr lang="zh-TW"/>
              <a:t>	</a:t>
            </a:r>
            <a:r>
              <a:rPr lang="zh-TW" sz="2400"/>
              <a:t>研究問題：</a:t>
            </a:r>
            <a:br>
              <a:rPr lang="zh-TW" sz="2400"/>
            </a:br>
            <a:r>
              <a:rPr lang="zh-TW" sz="2400"/>
              <a:t>	lender(貸款人)的個人因素會不會影響他選擇放貸的案件？</a:t>
            </a:r>
            <a:endParaRPr sz="2400"/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976100" y="18944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資料集：</a:t>
            </a:r>
            <a:br>
              <a:rPr lang="zh-TW">
                <a:latin typeface="Roboto"/>
                <a:ea typeface="Roboto"/>
                <a:cs typeface="Roboto"/>
                <a:sym typeface="Roboto"/>
              </a:rPr>
            </a:br>
            <a:r>
              <a:rPr lang="zh-TW">
                <a:latin typeface="Roboto"/>
                <a:ea typeface="Roboto"/>
                <a:cs typeface="Roboto"/>
                <a:sym typeface="Roboto"/>
              </a:rPr>
              <a:t>每個row是一筆貸款資料，一個loan案件可能會有好幾筆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39453" l="0" r="46561" t="27218"/>
          <a:stretch/>
        </p:blipFill>
        <p:spPr>
          <a:xfrm>
            <a:off x="1072538" y="2686575"/>
            <a:ext cx="6716526" cy="235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4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關聯法則</a:t>
            </a:r>
            <a:br>
              <a:rPr lang="zh-TW"/>
            </a:br>
            <a:r>
              <a:rPr lang="zh-TW">
                <a:latin typeface="Roboto"/>
                <a:ea typeface="Roboto"/>
                <a:cs typeface="Roboto"/>
                <a:sym typeface="Roboto"/>
              </a:rPr>
              <a:t>Apriori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itemset :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{</a:t>
            </a:r>
            <a:r>
              <a:rPr lang="zh-TW" sz="2400">
                <a:solidFill>
                  <a:srgbClr val="DD4B39"/>
                </a:solidFill>
                <a:latin typeface="Roboto"/>
                <a:ea typeface="Roboto"/>
                <a:cs typeface="Roboto"/>
                <a:sym typeface="Roboto"/>
              </a:rPr>
              <a:t>lender, 貸款人ID</a:t>
            </a:r>
            <a:endParaRPr sz="2400">
              <a:solidFill>
                <a:srgbClr val="DD4B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SECTOR_NAME, 借款用途類別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loan_countryCode,借款人國家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REPAYMENT_INTERVAL,借款人還款時間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loan_gender,借款人性別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DD4B39"/>
                </a:solidFill>
                <a:latin typeface="Roboto"/>
                <a:ea typeface="Roboto"/>
                <a:cs typeface="Roboto"/>
                <a:sym typeface="Roboto"/>
              </a:rPr>
              <a:t>lender_countryCode,貸款人國家</a:t>
            </a:r>
            <a:endParaRPr sz="2400">
              <a:solidFill>
                <a:srgbClr val="DD4B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DD4B39"/>
                </a:solidFill>
                <a:latin typeface="Roboto"/>
                <a:ea typeface="Roboto"/>
                <a:cs typeface="Roboto"/>
                <a:sym typeface="Roboto"/>
              </a:rPr>
              <a:t>lender_occupation,貸款人職業</a:t>
            </a:r>
            <a:endParaRPr sz="2400">
              <a:solidFill>
                <a:srgbClr val="DD4B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Roboto"/>
                <a:ea typeface="Roboto"/>
                <a:cs typeface="Roboto"/>
                <a:sym typeface="Roboto"/>
              </a:rPr>
              <a:t>}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研究主題</a:t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80975" y="1155975"/>
            <a:ext cx="6145800" cy="24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分析影響募款和捐款人意願的因素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19158" l="10909" r="4258" t="10379"/>
          <a:stretch/>
        </p:blipFill>
        <p:spPr>
          <a:xfrm>
            <a:off x="1581075" y="1821000"/>
            <a:ext cx="6242022" cy="324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關聯法則</a:t>
            </a:r>
            <a:endParaRPr/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什麼樣的人會選擇農業用途借貸？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rhs : </a:t>
            </a:r>
            <a:r>
              <a:rPr lang="zh-TW">
                <a:latin typeface="Roboto"/>
                <a:ea typeface="Roboto"/>
                <a:cs typeface="Roboto"/>
                <a:sym typeface="Roboto"/>
              </a:rPr>
              <a:t>SECTOR_NAME=Agriculture</a:t>
            </a:r>
            <a:br>
              <a:rPr lang="zh-TW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11635" l="0" r="15397" t="62309"/>
          <a:stretch/>
        </p:blipFill>
        <p:spPr>
          <a:xfrm>
            <a:off x="147150" y="2469925"/>
            <a:ext cx="8996852" cy="155780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372000" y="348175"/>
            <a:ext cx="4564800" cy="1811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A =&gt; B（當發生A時，則會發生B）</a:t>
            </a:r>
            <a:endParaRPr sz="1800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support: {AB}項目集在全部資料出現的比例 </a:t>
            </a:r>
            <a:endParaRPr sz="1800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confidentce: 在{A}出現的所有記錄中，{B}也同時出現的比例</a:t>
            </a:r>
            <a:endParaRPr sz="1800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lift:support/((support(A)*(support(B))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6052" l="13363" r="17608" t="21552"/>
          <a:stretch/>
        </p:blipFill>
        <p:spPr>
          <a:xfrm>
            <a:off x="0" y="1040550"/>
            <a:ext cx="6311501" cy="372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 b="32434" l="13329" r="53388" t="17749"/>
          <a:stretch/>
        </p:blipFill>
        <p:spPr>
          <a:xfrm>
            <a:off x="6000763" y="1620950"/>
            <a:ext cx="3043250" cy="25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關聯法則</a:t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什麼樣的人會選擇</a:t>
            </a:r>
            <a:r>
              <a:rPr lang="zh-TW">
                <a:latin typeface="Roboto"/>
                <a:ea typeface="Roboto"/>
                <a:cs typeface="Roboto"/>
                <a:sym typeface="Roboto"/>
              </a:rPr>
              <a:t>教育</a:t>
            </a:r>
            <a:r>
              <a:rPr lang="zh-TW">
                <a:latin typeface="Roboto"/>
                <a:ea typeface="Roboto"/>
                <a:cs typeface="Roboto"/>
                <a:sym typeface="Roboto"/>
              </a:rPr>
              <a:t>用途借貸？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zh-TW">
                <a:latin typeface="Roboto"/>
                <a:ea typeface="Roboto"/>
                <a:cs typeface="Roboto"/>
                <a:sym typeface="Roboto"/>
              </a:rPr>
              <a:t>rhs : SECTOR_NAME=Education</a:t>
            </a:r>
            <a:br>
              <a:rPr lang="zh-TW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27386" l="0" r="36016" t="46974"/>
          <a:stretch/>
        </p:blipFill>
        <p:spPr>
          <a:xfrm>
            <a:off x="0" y="2041250"/>
            <a:ext cx="8961851" cy="2018868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17802" l="13828" r="41992" t="21124"/>
          <a:stretch/>
        </p:blipFill>
        <p:spPr>
          <a:xfrm>
            <a:off x="75025" y="712575"/>
            <a:ext cx="5142799" cy="39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20137" l="20011" r="57370" t="44845"/>
          <a:stretch/>
        </p:blipFill>
        <p:spPr>
          <a:xfrm>
            <a:off x="5539975" y="0"/>
            <a:ext cx="2781651" cy="24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5">
            <a:alphaModFix/>
          </a:blip>
          <a:srcRect b="17082" l="19048" r="55756" t="42715"/>
          <a:stretch/>
        </p:blipFill>
        <p:spPr>
          <a:xfrm>
            <a:off x="5475675" y="2507450"/>
            <a:ext cx="3043274" cy="27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11154" l="13125" r="24401" t="19774"/>
          <a:stretch/>
        </p:blipFill>
        <p:spPr>
          <a:xfrm>
            <a:off x="918275" y="300300"/>
            <a:ext cx="7307451" cy="45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23946" l="13682" r="34073" t="20990"/>
          <a:stretch/>
        </p:blipFill>
        <p:spPr>
          <a:xfrm>
            <a:off x="1213350" y="509825"/>
            <a:ext cx="6959008" cy="41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Arial"/>
                <a:ea typeface="Arial"/>
                <a:cs typeface="Arial"/>
                <a:sym typeface="Arial"/>
              </a:rPr>
              <a:t>問卷回饋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（符合）</a:t>
            </a:r>
            <a:endParaRPr sz="2400">
              <a:solidFill>
                <a:srgbClr val="FF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假設：sector為Agriculture裡，activity為Farming的比例是最高的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913" y="1405577"/>
            <a:ext cx="6162174" cy="26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4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（符合）</a:t>
            </a:r>
            <a:endParaRPr sz="2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假設：GDP值低(</a:t>
            </a:r>
            <a:r>
              <a:rPr lang="zh-TW" sz="2400"/>
              <a:t>題目有給國家GDP資料</a:t>
            </a:r>
            <a:r>
              <a:rPr lang="zh-TW" sz="2400"/>
              <a:t>)，funded</a:t>
            </a:r>
            <a:r>
              <a:rPr lang="zh-TW" sz="2400"/>
              <a:t>比例高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713" y="1822876"/>
            <a:ext cx="5823425" cy="20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4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（符合）</a:t>
            </a:r>
            <a:endParaRPr sz="2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假設：</a:t>
            </a:r>
            <a:r>
              <a:rPr lang="zh-TW" sz="2400"/>
              <a:t>貸款金額低</a:t>
            </a:r>
            <a:r>
              <a:rPr lang="zh-TW" sz="2400"/>
              <a:t>，funded比例高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50" y="1490706"/>
            <a:ext cx="7008025" cy="24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350" y="1490706"/>
            <a:ext cx="6980058" cy="24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如何找到重要的因素？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25" y="1395250"/>
            <a:ext cx="6059699" cy="34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4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（不符合）</a:t>
            </a:r>
            <a:endParaRPr sz="2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假設：</a:t>
            </a:r>
            <a:r>
              <a:rPr lang="zh-TW" sz="2400"/>
              <a:t>借貸人為女生</a:t>
            </a:r>
            <a:r>
              <a:rPr lang="zh-TW" sz="2400"/>
              <a:t>，funded比例高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750" y="2232975"/>
            <a:ext cx="4772975" cy="16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624" y="1634275"/>
            <a:ext cx="1861130" cy="330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" y="1634275"/>
            <a:ext cx="2227675" cy="31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4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（不符合）</a:t>
            </a:r>
            <a:endParaRPr sz="2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假設：</a:t>
            </a:r>
            <a:r>
              <a:rPr lang="zh-TW" sz="2400"/>
              <a:t>案件目前貸款人多</a:t>
            </a:r>
            <a:r>
              <a:rPr lang="zh-TW" sz="2400"/>
              <a:t>，funded比例高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50" y="1490706"/>
            <a:ext cx="7008025" cy="24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350" y="1490706"/>
            <a:ext cx="6980058" cy="24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475" y="1490700"/>
            <a:ext cx="7187798" cy="24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445025"/>
            <a:ext cx="8520600" cy="4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（不符合）</a:t>
            </a:r>
            <a:endParaRPr sz="2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假設：</a:t>
            </a:r>
            <a:r>
              <a:rPr lang="zh-TW" sz="2400"/>
              <a:t>一次付清</a:t>
            </a:r>
            <a:r>
              <a:rPr lang="zh-TW" sz="2400"/>
              <a:t>，funded比例高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800" y="1533575"/>
            <a:ext cx="6534700" cy="27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200">
                <a:latin typeface="Arial"/>
                <a:ea typeface="Arial"/>
                <a:cs typeface="Arial"/>
                <a:sym typeface="Arial"/>
              </a:rPr>
              <a:t>Thanks for listening!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QA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Arial"/>
                <a:ea typeface="Arial"/>
                <a:cs typeface="Arial"/>
                <a:sym typeface="Arial"/>
              </a:rPr>
              <a:t>Text Mining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Latent Dirichlet allocation (LDA)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資料來源與分析欄位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527300" y="14599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TW">
                <a:latin typeface="Impact"/>
                <a:ea typeface="Impact"/>
                <a:cs typeface="Impact"/>
                <a:sym typeface="Impact"/>
              </a:rPr>
              <a:t>資料來源 : build.kiva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Impact"/>
                <a:ea typeface="Impact"/>
                <a:cs typeface="Impact"/>
                <a:sym typeface="Impact"/>
              </a:rPr>
              <a:t>資料筆數 : 174327 筆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Impact"/>
                <a:ea typeface="Impact"/>
                <a:cs typeface="Impact"/>
                <a:sym typeface="Impact"/>
              </a:rPr>
              <a:t>分析欄位 : loanbecause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035" y="558000"/>
            <a:ext cx="4559264" cy="42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0" y="3413300"/>
            <a:ext cx="4086550" cy="12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4289050" cy="4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4731550" y="859200"/>
            <a:ext cx="1212300" cy="10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Topics</a:t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4731550" y="2118000"/>
            <a:ext cx="1212300" cy="10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Topics</a:t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4731550" y="3329700"/>
            <a:ext cx="1212300" cy="10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Topics</a:t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195750" y="2118000"/>
            <a:ext cx="1636500" cy="102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Thoughts</a:t>
            </a:r>
            <a:endParaRPr/>
          </a:p>
        </p:txBody>
      </p:sp>
      <p:cxnSp>
        <p:nvCxnSpPr>
          <p:cNvPr id="105" name="Shape 105"/>
          <p:cNvCxnSpPr>
            <a:stCxn id="102" idx="6"/>
            <a:endCxn id="104" idx="2"/>
          </p:cNvCxnSpPr>
          <p:nvPr/>
        </p:nvCxnSpPr>
        <p:spPr>
          <a:xfrm>
            <a:off x="5943850" y="2629950"/>
            <a:ext cx="125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Shape 106"/>
          <p:cNvCxnSpPr>
            <a:endCxn id="104" idx="4"/>
          </p:cNvCxnSpPr>
          <p:nvPr/>
        </p:nvCxnSpPr>
        <p:spPr>
          <a:xfrm flipH="1" rot="10800000">
            <a:off x="5955400" y="3141900"/>
            <a:ext cx="2058600" cy="78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/>
          <p:cNvCxnSpPr>
            <a:endCxn id="104" idx="0"/>
          </p:cNvCxnSpPr>
          <p:nvPr/>
        </p:nvCxnSpPr>
        <p:spPr>
          <a:xfrm>
            <a:off x="5955700" y="1388700"/>
            <a:ext cx="2058300" cy="72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44175" y="20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進行斷詞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2649" y="1017725"/>
            <a:ext cx="4289050" cy="39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b="1639" l="0" r="31473" t="-1640"/>
          <a:stretch/>
        </p:blipFill>
        <p:spPr>
          <a:xfrm>
            <a:off x="4264600" y="985550"/>
            <a:ext cx="4749950" cy="4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資料前處理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34075"/>
            <a:ext cx="85206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00" y="1234075"/>
            <a:ext cx="8505825" cy="184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00" y="3400900"/>
            <a:ext cx="8520599" cy="157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